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16"/>
  </p:notesMasterIdLst>
  <p:sldIdLst>
    <p:sldId id="265" r:id="rId2"/>
    <p:sldId id="266" r:id="rId3"/>
    <p:sldId id="269" r:id="rId4"/>
    <p:sldId id="267" r:id="rId5"/>
    <p:sldId id="268" r:id="rId6"/>
    <p:sldId id="256" r:id="rId7"/>
    <p:sldId id="257" r:id="rId8"/>
    <p:sldId id="258" r:id="rId9"/>
    <p:sldId id="259" r:id="rId10"/>
    <p:sldId id="260" r:id="rId11"/>
    <p:sldId id="263" r:id="rId12"/>
    <p:sldId id="261" r:id="rId13"/>
    <p:sldId id="262" r:id="rId14"/>
    <p:sldId id="264" r:id="rId15"/>
  </p:sldIdLst>
  <p:sldSz cx="9144000" cy="5143500" type="screen16x9"/>
  <p:notesSz cx="6858000" cy="9144000"/>
  <p:embeddedFontLst>
    <p:embeddedFont>
      <p:font typeface="Barlow" panose="020B060402020202020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Pontano Sans" panose="020B0604020202020204" charset="0"/>
      <p:regular r:id="rId25"/>
    </p:embeddedFont>
    <p:embeddedFont>
      <p:font typeface="Corbel Light" panose="020B0303020204020204" pitchFamily="34" charset="0"/>
      <p:regular r:id="rId26"/>
      <p: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1E277EB2-6DC4-49B1-8D71-5BDB29857CDB}">
  <a:tblStyle styleId="{1E277EB2-6DC4-49B1-8D71-5BDB29857CD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2A38E08-B8D0-402E-9D69-E42F52CF942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816" y="-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932636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4511857" y="-125"/>
            <a:ext cx="4632300" cy="5143500"/>
          </a:xfrm>
          <a:prstGeom prst="rect">
            <a:avLst/>
          </a:prstGeom>
          <a:gradFill>
            <a:gsLst>
              <a:gs pos="0">
                <a:srgbClr val="364072"/>
              </a:gs>
              <a:gs pos="100000">
                <a:srgbClr val="0E0F18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10800000" flipH="1">
            <a:off x="3558544" y="-125"/>
            <a:ext cx="953312" cy="5143625"/>
            <a:chOff x="1962000" y="-125"/>
            <a:chExt cx="953312" cy="5143625"/>
          </a:xfrm>
        </p:grpSpPr>
        <p:sp>
          <p:nvSpPr>
            <p:cNvPr id="12" name="Google Shape;12;p2"/>
            <p:cNvSpPr/>
            <p:nvPr/>
          </p:nvSpPr>
          <p:spPr>
            <a:xfrm rot="10800000" flipH="1">
              <a:off x="2469212" y="0"/>
              <a:ext cx="446100" cy="5143500"/>
            </a:xfrm>
            <a:prstGeom prst="rect">
              <a:avLst/>
            </a:prstGeom>
            <a:gradFill>
              <a:gsLst>
                <a:gs pos="0">
                  <a:srgbClr val="3177EE"/>
                </a:gs>
                <a:gs pos="100000">
                  <a:srgbClr val="113D8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>
              <a:off x="2291597" y="-125"/>
              <a:ext cx="184200" cy="5143500"/>
            </a:xfrm>
            <a:prstGeom prst="rect">
              <a:avLst/>
            </a:prstGeom>
            <a:gradFill>
              <a:gsLst>
                <a:gs pos="0">
                  <a:srgbClr val="75DDFF"/>
                </a:gs>
                <a:gs pos="100000">
                  <a:srgbClr val="09B1E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 flipH="1">
              <a:off x="2207413" y="0"/>
              <a:ext cx="90600" cy="5143500"/>
            </a:xfrm>
            <a:prstGeom prst="rect">
              <a:avLst/>
            </a:prstGeom>
            <a:gradFill>
              <a:gsLst>
                <a:gs pos="0">
                  <a:srgbClr val="C6F18D"/>
                </a:gs>
                <a:gs pos="100000">
                  <a:srgbClr val="8AD82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1962000" y="0"/>
              <a:ext cx="247800" cy="5143500"/>
            </a:xfrm>
            <a:prstGeom prst="rect">
              <a:avLst/>
            </a:prstGeom>
            <a:gradFill>
              <a:gsLst>
                <a:gs pos="0">
                  <a:srgbClr val="1077D2"/>
                </a:gs>
                <a:gs pos="100000">
                  <a:srgbClr val="09315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965100" y="1991825"/>
            <a:ext cx="37044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 rot="-5400000">
            <a:off x="200" y="877900"/>
            <a:ext cx="658200" cy="6591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6738387" y="-125"/>
            <a:ext cx="446100" cy="51435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/>
          <p:nvPr/>
        </p:nvSpPr>
        <p:spPr>
          <a:xfrm rot="10800000">
            <a:off x="6560772" y="0"/>
            <a:ext cx="184200" cy="51435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6476588" y="-125"/>
            <a:ext cx="90600" cy="5143500"/>
          </a:xfrm>
          <a:prstGeom prst="rect">
            <a:avLst/>
          </a:pr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 rot="10800000">
            <a:off x="6231175" y="-125"/>
            <a:ext cx="247800" cy="51435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/>
          <p:nvPr/>
        </p:nvSpPr>
        <p:spPr>
          <a:xfrm rot="10800000">
            <a:off x="7182000" y="-125"/>
            <a:ext cx="1962000" cy="5143500"/>
          </a:xfrm>
          <a:prstGeom prst="rect">
            <a:avLst/>
          </a:prstGeom>
          <a:gradFill>
            <a:gsLst>
              <a:gs pos="0">
                <a:srgbClr val="364072"/>
              </a:gs>
              <a:gs pos="100000">
                <a:srgbClr val="0E0F18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985175" y="766700"/>
            <a:ext cx="4486200" cy="3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Font typeface="Droid Serif"/>
              <a:buChar char="➝"/>
              <a:defRPr sz="3000" i="1">
                <a:latin typeface="Droid Serif"/>
                <a:ea typeface="Droid Serif"/>
                <a:cs typeface="Droid Serif"/>
                <a:sym typeface="Droid Serif"/>
              </a:defRPr>
            </a:lvl1pPr>
            <a:lvl2pPr marL="914400" lvl="1" indent="-419100" rtl="0">
              <a:spcBef>
                <a:spcPts val="0"/>
              </a:spcBef>
              <a:spcAft>
                <a:spcPts val="0"/>
              </a:spcAft>
              <a:buSzPts val="3000"/>
              <a:buFont typeface="Droid Serif"/>
              <a:buChar char="⇾"/>
              <a:defRPr sz="3000" i="1">
                <a:latin typeface="Droid Serif"/>
                <a:ea typeface="Droid Serif"/>
                <a:cs typeface="Droid Serif"/>
                <a:sym typeface="Droid Serif"/>
              </a:defRPr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SzPts val="3000"/>
              <a:buFont typeface="Droid Serif"/>
              <a:buChar char="￫"/>
              <a:defRPr sz="3000" i="1">
                <a:latin typeface="Droid Serif"/>
                <a:ea typeface="Droid Serif"/>
                <a:cs typeface="Droid Serif"/>
                <a:sym typeface="Droid Serif"/>
              </a:defRPr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SzPts val="3000"/>
              <a:buFont typeface="Droid Serif"/>
              <a:buChar char="￫"/>
              <a:defRPr sz="3000" i="1">
                <a:latin typeface="Droid Serif"/>
                <a:ea typeface="Droid Serif"/>
                <a:cs typeface="Droid Serif"/>
                <a:sym typeface="Droid Serif"/>
              </a:defRPr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SzPts val="3000"/>
              <a:buFont typeface="Droid Serif"/>
              <a:buChar char="￫"/>
              <a:defRPr sz="3000" i="1">
                <a:latin typeface="Droid Serif"/>
                <a:ea typeface="Droid Serif"/>
                <a:cs typeface="Droid Serif"/>
                <a:sym typeface="Droid Serif"/>
              </a:defRPr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SzPts val="3000"/>
              <a:buFont typeface="Droid Serif"/>
              <a:buChar char="￫"/>
              <a:defRPr sz="3000" i="1">
                <a:latin typeface="Droid Serif"/>
                <a:ea typeface="Droid Serif"/>
                <a:cs typeface="Droid Serif"/>
                <a:sym typeface="Droid Serif"/>
              </a:defRPr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SzPts val="3000"/>
              <a:buFont typeface="Droid Serif"/>
              <a:buChar char="￫"/>
              <a:defRPr sz="3000" i="1">
                <a:latin typeface="Droid Serif"/>
                <a:ea typeface="Droid Serif"/>
                <a:cs typeface="Droid Serif"/>
                <a:sym typeface="Droid Serif"/>
              </a:defRPr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SzPts val="3000"/>
              <a:buFont typeface="Droid Serif"/>
              <a:buChar char="￫"/>
              <a:defRPr sz="3000" i="1">
                <a:latin typeface="Droid Serif"/>
                <a:ea typeface="Droid Serif"/>
                <a:cs typeface="Droid Serif"/>
                <a:sym typeface="Droid Serif"/>
              </a:defRPr>
            </a:lvl8pPr>
            <a:lvl9pPr marL="4114800" lvl="8" indent="-419100">
              <a:spcBef>
                <a:spcPts val="0"/>
              </a:spcBef>
              <a:spcAft>
                <a:spcPts val="0"/>
              </a:spcAft>
              <a:buSzPts val="3000"/>
              <a:buFont typeface="Droid Serif"/>
              <a:buChar char="￫"/>
              <a:defRPr sz="3000" i="1"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/>
          <p:nvPr/>
        </p:nvSpPr>
        <p:spPr>
          <a:xfrm>
            <a:off x="0" y="785283"/>
            <a:ext cx="6591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rPr>
              <a:t>“</a:t>
            </a:r>
            <a:endParaRPr sz="7200" b="1">
              <a:solidFill>
                <a:srgbClr val="FFFFFF"/>
              </a:solidFill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35" name="Google Shape;35;p4"/>
          <p:cNvSpPr txBox="1">
            <a:spLocks noGrp="1"/>
          </p:cNvSpPr>
          <p:nvPr>
            <p:ph type="sldNum" idx="12"/>
          </p:nvPr>
        </p:nvSpPr>
        <p:spPr>
          <a:xfrm>
            <a:off x="56062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Droid Serif"/>
                <a:ea typeface="Droid Serif"/>
                <a:cs typeface="Droid Serif"/>
                <a:sym typeface="Droid Serif"/>
              </a:defRPr>
            </a:lvl1pPr>
            <a:lvl2pPr lvl="1">
              <a:buNone/>
              <a:defRPr>
                <a:latin typeface="Droid Serif"/>
                <a:ea typeface="Droid Serif"/>
                <a:cs typeface="Droid Serif"/>
                <a:sym typeface="Droid Serif"/>
              </a:defRPr>
            </a:lvl2pPr>
            <a:lvl3pPr lvl="2">
              <a:buNone/>
              <a:defRPr>
                <a:latin typeface="Droid Serif"/>
                <a:ea typeface="Droid Serif"/>
                <a:cs typeface="Droid Serif"/>
                <a:sym typeface="Droid Serif"/>
              </a:defRPr>
            </a:lvl3pPr>
            <a:lvl4pPr lvl="3">
              <a:buNone/>
              <a:defRPr>
                <a:latin typeface="Droid Serif"/>
                <a:ea typeface="Droid Serif"/>
                <a:cs typeface="Droid Serif"/>
                <a:sym typeface="Droid Serif"/>
              </a:defRPr>
            </a:lvl4pPr>
            <a:lvl5pPr lvl="4">
              <a:buNone/>
              <a:defRPr>
                <a:latin typeface="Droid Serif"/>
                <a:ea typeface="Droid Serif"/>
                <a:cs typeface="Droid Serif"/>
                <a:sym typeface="Droid Serif"/>
              </a:defRPr>
            </a:lvl5pPr>
            <a:lvl6pPr lvl="5">
              <a:buNone/>
              <a:defRPr>
                <a:latin typeface="Droid Serif"/>
                <a:ea typeface="Droid Serif"/>
                <a:cs typeface="Droid Serif"/>
                <a:sym typeface="Droid Serif"/>
              </a:defRPr>
            </a:lvl6pPr>
            <a:lvl7pPr lvl="6">
              <a:buNone/>
              <a:defRPr>
                <a:latin typeface="Droid Serif"/>
                <a:ea typeface="Droid Serif"/>
                <a:cs typeface="Droid Serif"/>
                <a:sym typeface="Droid Serif"/>
              </a:defRPr>
            </a:lvl7pPr>
            <a:lvl8pPr lvl="7">
              <a:buNone/>
              <a:defRPr>
                <a:latin typeface="Droid Serif"/>
                <a:ea typeface="Droid Serif"/>
                <a:cs typeface="Droid Serif"/>
                <a:sym typeface="Droid Serif"/>
              </a:defRPr>
            </a:lvl8pPr>
            <a:lvl9pPr lvl="8">
              <a:buNone/>
              <a:defRPr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/>
          <p:nvPr/>
        </p:nvSpPr>
        <p:spPr>
          <a:xfrm rot="-5400000">
            <a:off x="-100" y="878175"/>
            <a:ext cx="269100" cy="2694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6738387" y="-125"/>
            <a:ext cx="446100" cy="51435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 rot="10800000">
            <a:off x="6560772" y="0"/>
            <a:ext cx="184200" cy="51435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/>
          <p:nvPr/>
        </p:nvSpPr>
        <p:spPr>
          <a:xfrm>
            <a:off x="6476588" y="-125"/>
            <a:ext cx="90600" cy="5143500"/>
          </a:xfrm>
          <a:prstGeom prst="rect">
            <a:avLst/>
          </a:pr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5"/>
          <p:cNvSpPr/>
          <p:nvPr/>
        </p:nvSpPr>
        <p:spPr>
          <a:xfrm rot="10800000">
            <a:off x="6231175" y="-125"/>
            <a:ext cx="247800" cy="51435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5"/>
          <p:cNvSpPr/>
          <p:nvPr/>
        </p:nvSpPr>
        <p:spPr>
          <a:xfrm rot="10800000">
            <a:off x="7182000" y="-125"/>
            <a:ext cx="1962000" cy="5143500"/>
          </a:xfrm>
          <a:prstGeom prst="rect">
            <a:avLst/>
          </a:prstGeom>
          <a:gradFill>
            <a:gsLst>
              <a:gs pos="0">
                <a:srgbClr val="364072"/>
              </a:gs>
              <a:gs pos="100000">
                <a:srgbClr val="0E0F18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title"/>
          </p:nvPr>
        </p:nvSpPr>
        <p:spPr>
          <a:xfrm>
            <a:off x="457200" y="563300"/>
            <a:ext cx="5301300" cy="7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body" idx="1"/>
          </p:nvPr>
        </p:nvSpPr>
        <p:spPr>
          <a:xfrm>
            <a:off x="457200" y="1406944"/>
            <a:ext cx="5301300" cy="31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➝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⇾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￫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￫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￫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￫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￫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￫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￫"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ldNum" idx="12"/>
          </p:nvPr>
        </p:nvSpPr>
        <p:spPr>
          <a:xfrm>
            <a:off x="56062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/>
          <p:nvPr/>
        </p:nvSpPr>
        <p:spPr>
          <a:xfrm rot="-5400000">
            <a:off x="-100" y="878175"/>
            <a:ext cx="269100" cy="2694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6"/>
          <p:cNvSpPr/>
          <p:nvPr/>
        </p:nvSpPr>
        <p:spPr>
          <a:xfrm>
            <a:off x="6738387" y="-125"/>
            <a:ext cx="446100" cy="51435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6"/>
          <p:cNvSpPr/>
          <p:nvPr/>
        </p:nvSpPr>
        <p:spPr>
          <a:xfrm rot="10800000">
            <a:off x="6560772" y="0"/>
            <a:ext cx="184200" cy="51435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6"/>
          <p:cNvSpPr/>
          <p:nvPr/>
        </p:nvSpPr>
        <p:spPr>
          <a:xfrm>
            <a:off x="6476588" y="-125"/>
            <a:ext cx="90600" cy="5143500"/>
          </a:xfrm>
          <a:prstGeom prst="rect">
            <a:avLst/>
          </a:pr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6"/>
          <p:cNvSpPr/>
          <p:nvPr/>
        </p:nvSpPr>
        <p:spPr>
          <a:xfrm rot="10800000">
            <a:off x="6231175" y="-125"/>
            <a:ext cx="247800" cy="51435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6"/>
          <p:cNvSpPr/>
          <p:nvPr/>
        </p:nvSpPr>
        <p:spPr>
          <a:xfrm rot="10800000">
            <a:off x="7182000" y="-125"/>
            <a:ext cx="1962000" cy="5143500"/>
          </a:xfrm>
          <a:prstGeom prst="rect">
            <a:avLst/>
          </a:prstGeom>
          <a:gradFill>
            <a:gsLst>
              <a:gs pos="0">
                <a:srgbClr val="364072"/>
              </a:gs>
              <a:gs pos="100000">
                <a:srgbClr val="0E0F18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title"/>
          </p:nvPr>
        </p:nvSpPr>
        <p:spPr>
          <a:xfrm>
            <a:off x="457200" y="563300"/>
            <a:ext cx="5301300" cy="7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body" idx="1"/>
          </p:nvPr>
        </p:nvSpPr>
        <p:spPr>
          <a:xfrm>
            <a:off x="457200" y="1409500"/>
            <a:ext cx="2573100" cy="33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➝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⇾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body" idx="2"/>
          </p:nvPr>
        </p:nvSpPr>
        <p:spPr>
          <a:xfrm>
            <a:off x="3185326" y="1409500"/>
            <a:ext cx="2573100" cy="33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➝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⇾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￫"/>
              <a:defRPr sz="1600"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sldNum" idx="12"/>
          </p:nvPr>
        </p:nvSpPr>
        <p:spPr>
          <a:xfrm>
            <a:off x="56062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2"/>
          <p:cNvSpPr/>
          <p:nvPr/>
        </p:nvSpPr>
        <p:spPr>
          <a:xfrm>
            <a:off x="8697912" y="-125"/>
            <a:ext cx="446100" cy="51435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2"/>
          <p:cNvSpPr/>
          <p:nvPr/>
        </p:nvSpPr>
        <p:spPr>
          <a:xfrm rot="10800000">
            <a:off x="8520297" y="0"/>
            <a:ext cx="184200" cy="51435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2"/>
          <p:cNvSpPr/>
          <p:nvPr/>
        </p:nvSpPr>
        <p:spPr>
          <a:xfrm>
            <a:off x="8436113" y="-125"/>
            <a:ext cx="90600" cy="5143500"/>
          </a:xfrm>
          <a:prstGeom prst="rect">
            <a:avLst/>
          </a:pr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2"/>
          <p:cNvSpPr/>
          <p:nvPr/>
        </p:nvSpPr>
        <p:spPr>
          <a:xfrm rot="10800000">
            <a:off x="8190700" y="-125"/>
            <a:ext cx="247800" cy="51435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2"/>
          <p:cNvSpPr txBox="1">
            <a:spLocks noGrp="1"/>
          </p:cNvSpPr>
          <p:nvPr>
            <p:ph type="sldNum" idx="12"/>
          </p:nvPr>
        </p:nvSpPr>
        <p:spPr>
          <a:xfrm>
            <a:off x="75658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63300"/>
            <a:ext cx="5301300" cy="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roid Serif"/>
              <a:buNone/>
              <a:defRPr sz="24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roid Serif"/>
              <a:buNone/>
              <a:defRPr sz="24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roid Serif"/>
              <a:buNone/>
              <a:defRPr sz="24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roid Serif"/>
              <a:buNone/>
              <a:defRPr sz="24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roid Serif"/>
              <a:buNone/>
              <a:defRPr sz="24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roid Serif"/>
              <a:buNone/>
              <a:defRPr sz="24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roid Serif"/>
              <a:buNone/>
              <a:defRPr sz="24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roid Serif"/>
              <a:buNone/>
              <a:defRPr sz="24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roid Serif"/>
              <a:buNone/>
              <a:defRPr sz="24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06944"/>
            <a:ext cx="5301300" cy="31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ontano Sans"/>
              <a:buChar char="➝"/>
              <a:defRPr sz="18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ontano Sans"/>
              <a:buChar char="⇾"/>
              <a:defRPr sz="18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ontano Sans"/>
              <a:buChar char="￫"/>
              <a:defRPr sz="18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ntano Sans"/>
              <a:buChar char="￫"/>
              <a:defRPr sz="18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ntano Sans"/>
              <a:buChar char="￫"/>
              <a:defRPr sz="18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ntano Sans"/>
              <a:buChar char="￫"/>
              <a:defRPr sz="18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ntano Sans"/>
              <a:buChar char="￫"/>
              <a:defRPr sz="18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ntano Sans"/>
              <a:buChar char="￫"/>
              <a:defRPr sz="18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ntano Sans"/>
              <a:buChar char="￫"/>
              <a:defRPr sz="18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6062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>
                <a:solidFill>
                  <a:schemeClr val="accent3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r">
              <a:buNone/>
              <a:defRPr sz="1200">
                <a:solidFill>
                  <a:schemeClr val="accent3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r">
              <a:buNone/>
              <a:defRPr sz="1200">
                <a:solidFill>
                  <a:schemeClr val="accent3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r">
              <a:buNone/>
              <a:defRPr sz="1200">
                <a:solidFill>
                  <a:schemeClr val="accent3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r">
              <a:buNone/>
              <a:defRPr sz="1200">
                <a:solidFill>
                  <a:schemeClr val="accent3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r">
              <a:buNone/>
              <a:defRPr sz="1200">
                <a:solidFill>
                  <a:schemeClr val="accent3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r">
              <a:buNone/>
              <a:defRPr sz="1200">
                <a:solidFill>
                  <a:schemeClr val="accent3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r">
              <a:buNone/>
              <a:defRPr sz="1200">
                <a:solidFill>
                  <a:schemeClr val="accent3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r">
              <a:buNone/>
              <a:defRPr sz="1200">
                <a:solidFill>
                  <a:schemeClr val="accent3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8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Ilha Solteira &amp; Torre Eiffel</a:t>
            </a:r>
            <a:endParaRPr lang="pt-BR" dirty="0"/>
          </a:p>
        </p:txBody>
      </p:sp>
      <p:sp>
        <p:nvSpPr>
          <p:cNvPr id="3" name="Google Shape;130;p15"/>
          <p:cNvSpPr txBox="1">
            <a:spLocks/>
          </p:cNvSpPr>
          <p:nvPr/>
        </p:nvSpPr>
        <p:spPr>
          <a:xfrm>
            <a:off x="4926562" y="3165941"/>
            <a:ext cx="3601617" cy="10952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Caio e Luiz Paulo Imbuzeiro Martins</a:t>
            </a:r>
            <a:endParaRPr lang="pt-BR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 descr="https://lh3.googleusercontent.com/DmjS8XEN_gAlW1qdeGeHYr5A3d2QRWwbDazZ-r-dDy2AbXCyYxJIAZhW6kaFFigwDvTOzg4HOQqHkS_DkFYE79hbxDGwoHLnYbfiw3ux_t_f6iOBtQUVR_6lroY9_7kLCI7DGhKKfDPvYUIl2lioE-dh5u_NTet75EcR52_eF0faABWpIR4yLN31PiKOUeYdd9463Fziq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580433" cy="238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82709"/>
            <a:ext cx="3580433" cy="276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39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"/>
          <p:cNvSpPr txBox="1">
            <a:spLocks noGrp="1"/>
          </p:cNvSpPr>
          <p:nvPr>
            <p:ph type="body" idx="1"/>
          </p:nvPr>
        </p:nvSpPr>
        <p:spPr>
          <a:xfrm>
            <a:off x="975343" y="442236"/>
            <a:ext cx="4486200" cy="33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dirty="0"/>
              <a:t>Outra centena de metalúrgicos forjava as </a:t>
            </a:r>
            <a:r>
              <a:rPr lang="pt-BR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18 mil peças</a:t>
            </a:r>
            <a:r>
              <a:rPr lang="pt-BR" dirty="0"/>
              <a:t> que iriam compor a torre. foram unidas usando </a:t>
            </a:r>
            <a:r>
              <a:rPr lang="pt-BR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2,5 milhões de rebites. </a:t>
            </a:r>
            <a:r>
              <a:rPr lang="pt-BR" dirty="0">
                <a:solidFill>
                  <a:schemeClr val="tx2">
                    <a:lumMod val="10000"/>
                  </a:schemeClr>
                </a:solidFill>
              </a:rPr>
              <a:t>Em 21 meses a estrutura metálica de </a:t>
            </a:r>
            <a:r>
              <a:rPr lang="pt-BR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10 mil toneladas</a:t>
            </a:r>
            <a:r>
              <a:rPr lang="pt-BR" dirty="0">
                <a:solidFill>
                  <a:schemeClr val="tx2">
                    <a:lumMod val="10000"/>
                  </a:schemeClr>
                </a:solidFill>
              </a:rPr>
              <a:t> estava pronta.</a:t>
            </a:r>
            <a:endParaRPr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53" name="Google Shape;153;p18" descr="buildings2.jpg"/>
          <p:cNvPicPr preferRelativeResize="0"/>
          <p:nvPr/>
        </p:nvPicPr>
        <p:blipFill rotWithShape="1">
          <a:blip r:embed="rId3">
            <a:alphaModFix/>
          </a:blip>
          <a:srcRect l="71384" r="7018"/>
          <a:stretch/>
        </p:blipFill>
        <p:spPr>
          <a:xfrm>
            <a:off x="7169200" y="0"/>
            <a:ext cx="19748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CB5CD5C0-EEBE-1011-409B-2B25D47F2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929" y="0"/>
            <a:ext cx="2399071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8D3AB9B7-B1EF-9751-D5A3-7AE235EF3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484" y="1296429"/>
            <a:ext cx="2573100" cy="3334200"/>
          </a:xfrm>
        </p:spPr>
        <p:txBody>
          <a:bodyPr/>
          <a:lstStyle/>
          <a:p>
            <a:r>
              <a:rPr lang="pt-BR" dirty="0"/>
              <a:t>Linha do tempo: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xmlns="" id="{D1E859E2-9F8E-FE48-95AC-50C43BE3C6A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6D90ABF0-1932-2622-6721-2883A34ECD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11</a:t>
            </a:fld>
            <a:endParaRPr lang="pt-BR"/>
          </a:p>
        </p:txBody>
      </p:sp>
      <p:pic>
        <p:nvPicPr>
          <p:cNvPr id="5122" name="Picture 2" descr="torre eiffel">
            <a:extLst>
              <a:ext uri="{FF2B5EF4-FFF2-40B4-BE49-F238E27FC236}">
                <a16:creationId xmlns:a16="http://schemas.microsoft.com/office/drawing/2014/main" xmlns="" id="{CFED49B7-E1D5-A3E7-6F43-4FA9F3106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313" y="49"/>
            <a:ext cx="3952568" cy="514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555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9"/>
          <p:cNvSpPr txBox="1">
            <a:spLocks noGrp="1"/>
          </p:cNvSpPr>
          <p:nvPr>
            <p:ph type="title"/>
          </p:nvPr>
        </p:nvSpPr>
        <p:spPr>
          <a:xfrm>
            <a:off x="457200" y="563300"/>
            <a:ext cx="5301300" cy="7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As reformas da Torre Eiffel </a:t>
            </a:r>
            <a:endParaRPr dirty="0"/>
          </a:p>
        </p:txBody>
      </p:sp>
      <p:sp>
        <p:nvSpPr>
          <p:cNvPr id="159" name="Google Shape;159;p19"/>
          <p:cNvSpPr txBox="1">
            <a:spLocks noGrp="1"/>
          </p:cNvSpPr>
          <p:nvPr>
            <p:ph type="body" idx="1"/>
          </p:nvPr>
        </p:nvSpPr>
        <p:spPr>
          <a:xfrm>
            <a:off x="457200" y="1406944"/>
            <a:ext cx="5301300" cy="31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➝"/>
            </a:pPr>
            <a:r>
              <a:rPr lang="pt-BR" dirty="0">
                <a:solidFill>
                  <a:schemeClr val="tx2">
                    <a:lumMod val="10000"/>
                  </a:schemeClr>
                </a:solidFill>
              </a:rPr>
              <a:t>primeiro andar da torre passou a ser de vidro transparente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➝"/>
            </a:pPr>
            <a:r>
              <a:rPr lang="pt-BR" dirty="0">
                <a:solidFill>
                  <a:schemeClr val="tx2">
                    <a:lumMod val="10000"/>
                  </a:schemeClr>
                </a:solidFill>
              </a:rPr>
              <a:t>A partir de 2014 passou também a produzir parte da energia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➝"/>
            </a:pPr>
            <a:r>
              <a:rPr lang="pt-BR" dirty="0">
                <a:solidFill>
                  <a:schemeClr val="tx2">
                    <a:lumMod val="10000"/>
                  </a:schemeClr>
                </a:solidFill>
              </a:rPr>
              <a:t>inclusão de pequenas turbinas eólicas,</a:t>
            </a:r>
            <a:r>
              <a:rPr lang="pt-BR" sz="1800" dirty="0">
                <a:solidFill>
                  <a:schemeClr val="tx2">
                    <a:lumMod val="10000"/>
                  </a:schemeClr>
                </a:solidFill>
                <a:effectLst/>
                <a:latin typeface="inter"/>
                <a:ea typeface="Times New Roman" panose="02020603050405020304" pitchFamily="18" charset="0"/>
                <a:cs typeface="Times New Roman" panose="02020603050405020304" pitchFamily="18" charset="0"/>
              </a:rPr>
              <a:t> mecanismo para aproveitar a água da chuva</a:t>
            </a:r>
            <a:endParaRPr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61" name="Google Shape;161;p19" descr="photo-1485113304677-256fd24bb0ae"/>
          <p:cNvPicPr preferRelativeResize="0"/>
          <p:nvPr/>
        </p:nvPicPr>
        <p:blipFill rotWithShape="1">
          <a:blip r:embed="rId3">
            <a:alphaModFix/>
          </a:blip>
          <a:srcRect l="49857" r="24546"/>
          <a:stretch/>
        </p:blipFill>
        <p:spPr>
          <a:xfrm>
            <a:off x="7169200" y="0"/>
            <a:ext cx="19747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FEE65A06-D212-090C-C904-FA8B282F3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864" y="0"/>
            <a:ext cx="2599223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 Estrutura das turbinas, que vão gerar 10 mil kilowatts por hora de cima da Torre Eiffel, em Paris, foram instaladas na quinta-feira (26). Elas medem sete metros de altura e estão localizadas no segundo andar da torre - Jacques Demarthon/AFP">
            <a:extLst>
              <a:ext uri="{FF2B5EF4-FFF2-40B4-BE49-F238E27FC236}">
                <a16:creationId xmlns:a16="http://schemas.microsoft.com/office/drawing/2014/main" xmlns="" id="{53DF579E-701A-6505-FB1D-F80917E37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3549443" cy="296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B743FAE7-CBFC-FF29-9659-E265491FD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4400" y="3183334"/>
            <a:ext cx="3704400" cy="1159800"/>
          </a:xfrm>
        </p:spPr>
        <p:txBody>
          <a:bodyPr/>
          <a:lstStyle/>
          <a:p>
            <a:r>
              <a:rPr lang="pt-BR" sz="2000" b="0" i="0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Torre Eiffel ainda contará com sistema de captação de água da chuva</a:t>
            </a:r>
            <a:endParaRPr lang="pt-BR" dirty="0"/>
          </a:p>
        </p:txBody>
      </p:sp>
      <p:sp>
        <p:nvSpPr>
          <p:cNvPr id="167" name="Google Shape;167;p20"/>
          <p:cNvSpPr txBox="1">
            <a:spLocks noGrp="1"/>
          </p:cNvSpPr>
          <p:nvPr>
            <p:ph type="subTitle" idx="4294967295"/>
          </p:nvPr>
        </p:nvSpPr>
        <p:spPr>
          <a:xfrm>
            <a:off x="0" y="3046413"/>
            <a:ext cx="3586718" cy="22336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600" i="0" dirty="0">
                <a:solidFill>
                  <a:schemeClr val="tx2">
                    <a:lumMod val="10000"/>
                  </a:schemeClr>
                </a:solidFill>
                <a:effectLst/>
                <a:latin typeface="UOLText"/>
              </a:rPr>
              <a:t>Pendurados a 126 metros do chão, eles vão capturar o ar de Paris para produzir cerca de 10.000 quilowatts de energia ao ano, o suficiente para abastecer uma das lojas de presentes do primeiro andar</a:t>
            </a:r>
            <a:endParaRPr sz="16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68" name="Google Shape;168;p20"/>
          <p:cNvSpPr/>
          <p:nvPr/>
        </p:nvSpPr>
        <p:spPr>
          <a:xfrm>
            <a:off x="6068197" y="2435701"/>
            <a:ext cx="218604" cy="20873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0"/>
          <p:cNvSpPr/>
          <p:nvPr/>
        </p:nvSpPr>
        <p:spPr>
          <a:xfrm rot="2467125">
            <a:off x="4799065" y="658833"/>
            <a:ext cx="303745" cy="290053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0"/>
          <p:cNvSpPr/>
          <p:nvPr/>
        </p:nvSpPr>
        <p:spPr>
          <a:xfrm rot="-1609080">
            <a:off x="5338909" y="1128184"/>
            <a:ext cx="218605" cy="208731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0"/>
          <p:cNvSpPr/>
          <p:nvPr/>
        </p:nvSpPr>
        <p:spPr>
          <a:xfrm rot="2926152">
            <a:off x="7230014" y="1548701"/>
            <a:ext cx="163711" cy="156317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0"/>
          <p:cNvSpPr/>
          <p:nvPr/>
        </p:nvSpPr>
        <p:spPr>
          <a:xfrm rot="-1609210">
            <a:off x="7270041" y="862993"/>
            <a:ext cx="83659" cy="79881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AutoShape 2" descr="Torre Eiffel produzirá energia limpa e filtrará águas pluviais - Revista  PROJETO">
            <a:extLst>
              <a:ext uri="{FF2B5EF4-FFF2-40B4-BE49-F238E27FC236}">
                <a16:creationId xmlns:a16="http://schemas.microsoft.com/office/drawing/2014/main" xmlns="" id="{C1F394D7-8169-5A8A-C9AC-84E3646BBA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106" name="Picture 10">
            <a:extLst>
              <a:ext uri="{FF2B5EF4-FFF2-40B4-BE49-F238E27FC236}">
                <a16:creationId xmlns:a16="http://schemas.microsoft.com/office/drawing/2014/main" xmlns="" id="{D89ADDAC-ED27-7C2F-4966-1FB394583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672" y="0"/>
            <a:ext cx="4611326" cy="296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1C722EB4-EE09-E5ED-5C90-627A47C66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6320"/>
            <a:ext cx="5301300" cy="727800"/>
          </a:xfrm>
        </p:spPr>
        <p:txBody>
          <a:bodyPr/>
          <a:lstStyle/>
          <a:p>
            <a:r>
              <a:rPr lang="pt-BR" dirty="0"/>
              <a:t>Curiosidades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644A8236-ADE8-8604-D9EE-5898DA176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465" y="1229032"/>
            <a:ext cx="5434035" cy="3864078"/>
          </a:xfrm>
        </p:spPr>
        <p:txBody>
          <a:bodyPr/>
          <a:lstStyle/>
          <a:p>
            <a:pPr marL="114300" indent="0">
              <a:buNone/>
            </a:pPr>
            <a:r>
              <a:rPr lang="pt-BR" sz="1400" dirty="0">
                <a:solidFill>
                  <a:schemeClr val="tx2">
                    <a:lumMod val="10000"/>
                  </a:schemeClr>
                </a:solidFill>
                <a:effectLst/>
                <a:latin typeface="+mj-lt"/>
                <a:ea typeface="DengXian" panose="02010600030101010101" pitchFamily="2" charset="-122"/>
                <a:cs typeface="Aharoni" panose="020B0604020202020204" pitchFamily="2" charset="-79"/>
              </a:rPr>
              <a:t>» </a:t>
            </a:r>
            <a:r>
              <a:rPr lang="pt-BR" sz="1400" dirty="0">
                <a:solidFill>
                  <a:schemeClr val="tx2">
                    <a:lumMod val="1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haroni" panose="020B0604020202020204" pitchFamily="2" charset="-79"/>
              </a:rPr>
              <a:t>Custou de cerca de 8 milhões de francos(equivale a cerca de 180milhões de reais).</a:t>
            </a:r>
          </a:p>
          <a:p>
            <a:pPr marL="114300" indent="0">
              <a:buNone/>
            </a:pPr>
            <a:r>
              <a:rPr lang="pt-BR" sz="1400" dirty="0">
                <a:solidFill>
                  <a:schemeClr val="tx2">
                    <a:lumMod val="10000"/>
                  </a:schemeClr>
                </a:solidFill>
                <a:effectLst/>
                <a:latin typeface="+mj-lt"/>
                <a:ea typeface="DengXian" panose="02010600030101010101" pitchFamily="2" charset="-122"/>
                <a:cs typeface="Aharoni" panose="020B0604020202020204" pitchFamily="2" charset="-79"/>
              </a:rPr>
              <a:t>» </a:t>
            </a:r>
            <a:r>
              <a:rPr lang="pt-BR" sz="1400" i="0" dirty="0">
                <a:solidFill>
                  <a:srgbClr val="5C6168"/>
                </a:solidFill>
                <a:effectLst/>
                <a:latin typeface="+mj-lt"/>
                <a:cs typeface="Aharoni" panose="020B0604020202020204" pitchFamily="2" charset="-79"/>
              </a:rPr>
              <a:t>Durante a Primeira Guerra Mundial a Torre Eiffel servia como meio de comunicação.</a:t>
            </a:r>
          </a:p>
          <a:p>
            <a:pPr marL="114300" indent="0">
              <a:buNone/>
            </a:pPr>
            <a:r>
              <a:rPr lang="pt-BR" sz="1400" dirty="0">
                <a:solidFill>
                  <a:schemeClr val="tx2">
                    <a:lumMod val="10000"/>
                  </a:schemeClr>
                </a:solidFill>
                <a:effectLst/>
                <a:latin typeface="+mj-lt"/>
                <a:ea typeface="DengXian" panose="02010600030101010101" pitchFamily="2" charset="-122"/>
                <a:cs typeface="Aharoni" panose="020B0604020202020204" pitchFamily="2" charset="-79"/>
              </a:rPr>
              <a:t>» </a:t>
            </a:r>
            <a:r>
              <a:rPr lang="pt-BR" sz="1400" i="0" dirty="0">
                <a:solidFill>
                  <a:srgbClr val="242424"/>
                </a:solidFill>
                <a:effectLst/>
                <a:latin typeface="+mj-lt"/>
                <a:cs typeface="Aharoni" panose="020B0604020202020204" pitchFamily="2" charset="-79"/>
              </a:rPr>
              <a:t>São necessárias 60 toneladas de tinta para pintar</a:t>
            </a:r>
            <a:r>
              <a:rPr lang="pt-BR" sz="1400" i="0" dirty="0">
                <a:solidFill>
                  <a:srgbClr val="5C6168"/>
                </a:solidFill>
                <a:latin typeface="+mj-lt"/>
                <a:cs typeface="Aharoni" panose="020B0604020202020204" pitchFamily="2" charset="-79"/>
              </a:rPr>
              <a:t>.</a:t>
            </a:r>
          </a:p>
          <a:p>
            <a:pPr marL="114300" indent="0">
              <a:buNone/>
            </a:pPr>
            <a:r>
              <a:rPr lang="pt-BR" sz="1400" dirty="0">
                <a:solidFill>
                  <a:schemeClr val="tx2">
                    <a:lumMod val="10000"/>
                  </a:schemeClr>
                </a:solidFill>
                <a:effectLst/>
                <a:latin typeface="+mj-lt"/>
                <a:ea typeface="DengXian" panose="02010600030101010101" pitchFamily="2" charset="-122"/>
                <a:cs typeface="Aharoni" panose="020B0604020202020204" pitchFamily="2" charset="-79"/>
              </a:rPr>
              <a:t>» </a:t>
            </a:r>
            <a:r>
              <a:rPr lang="pt-BR" sz="1400" i="0" dirty="0">
                <a:solidFill>
                  <a:srgbClr val="242424"/>
                </a:solidFill>
                <a:effectLst/>
                <a:latin typeface="+mj-lt"/>
                <a:cs typeface="Aharoni" panose="020B0604020202020204" pitchFamily="2" charset="-79"/>
              </a:rPr>
              <a:t>O vento que atinge o alto da Torre pode oscilar sua estrutura em até sete centímetros!</a:t>
            </a:r>
            <a:endParaRPr lang="pt-BR" sz="1400" dirty="0">
              <a:solidFill>
                <a:srgbClr val="5C6168"/>
              </a:solidFill>
              <a:effectLst/>
              <a:latin typeface="+mj-lt"/>
              <a:cs typeface="Aharoni" panose="020B0604020202020204" pitchFamily="2" charset="-79"/>
            </a:endParaRPr>
          </a:p>
          <a:p>
            <a:pPr marL="114300" indent="0">
              <a:buNone/>
            </a:pPr>
            <a:r>
              <a:rPr lang="pt-BR" sz="1400" dirty="0">
                <a:solidFill>
                  <a:schemeClr val="tx2">
                    <a:lumMod val="10000"/>
                  </a:schemeClr>
                </a:solidFill>
                <a:effectLst/>
                <a:latin typeface="+mj-lt"/>
                <a:ea typeface="DengXian" panose="02010600030101010101" pitchFamily="2" charset="-122"/>
                <a:cs typeface="Aharoni" panose="020B0604020202020204" pitchFamily="2" charset="-79"/>
              </a:rPr>
              <a:t>» </a:t>
            </a:r>
            <a:r>
              <a:rPr lang="pt-BR" sz="1400" i="0" dirty="0">
                <a:solidFill>
                  <a:srgbClr val="242424"/>
                </a:solidFill>
                <a:effectLst/>
                <a:latin typeface="+mj-lt"/>
                <a:cs typeface="Aharoni" panose="020B0604020202020204" pitchFamily="2" charset="-79"/>
              </a:rPr>
              <a:t>Bunker da Torre Eiffel</a:t>
            </a:r>
          </a:p>
          <a:p>
            <a:pPr marL="114300" indent="0">
              <a:buNone/>
            </a:pPr>
            <a:r>
              <a:rPr lang="pt-BR" sz="1400" dirty="0">
                <a:solidFill>
                  <a:schemeClr val="tx2">
                    <a:lumMod val="10000"/>
                  </a:schemeClr>
                </a:solidFill>
                <a:effectLst/>
                <a:latin typeface="+mj-lt"/>
                <a:ea typeface="DengXian" panose="02010600030101010101" pitchFamily="2" charset="-122"/>
                <a:cs typeface="Aharoni" panose="020B0604020202020204" pitchFamily="2" charset="-79"/>
              </a:rPr>
              <a:t>» </a:t>
            </a:r>
            <a:r>
              <a:rPr lang="pt-BR" sz="1400" dirty="0">
                <a:solidFill>
                  <a:srgbClr val="242424"/>
                </a:solidFill>
                <a:latin typeface="+mj-lt"/>
                <a:cs typeface="Aharoni" panose="020B0604020202020204" pitchFamily="2" charset="-79"/>
              </a:rPr>
              <a:t>P</a:t>
            </a:r>
            <a:r>
              <a:rPr lang="pt-BR" sz="1400" i="0" dirty="0">
                <a:solidFill>
                  <a:srgbClr val="242424"/>
                </a:solidFill>
                <a:effectLst/>
                <a:latin typeface="+mj-lt"/>
                <a:cs typeface="Aharoni" panose="020B0604020202020204" pitchFamily="2" charset="-79"/>
              </a:rPr>
              <a:t>ossui 1.665 degraus</a:t>
            </a:r>
            <a:endParaRPr lang="pt-BR" sz="1400" dirty="0">
              <a:solidFill>
                <a:schemeClr val="tx2">
                  <a:lumMod val="10000"/>
                </a:schemeClr>
              </a:solidFill>
              <a:effectLst/>
              <a:latin typeface="+mj-lt"/>
              <a:ea typeface="Calibri" panose="020F0502020204030204" pitchFamily="34" charset="0"/>
              <a:cs typeface="Aharoni" panose="020B0604020202020204" pitchFamily="2" charset="-79"/>
            </a:endParaRPr>
          </a:p>
          <a:p>
            <a:pPr marL="114300" indent="0">
              <a:buNone/>
            </a:pPr>
            <a:r>
              <a:rPr lang="pt-BR" sz="1600" dirty="0">
                <a:solidFill>
                  <a:schemeClr val="tx2">
                    <a:lumMod val="10000"/>
                  </a:schemeClr>
                </a:solidFill>
                <a:effectLst/>
                <a:latin typeface="+mj-lt"/>
                <a:ea typeface="DengXian" panose="02010600030101010101" pitchFamily="2" charset="-122"/>
                <a:cs typeface="Aharoni" panose="020B0604020202020204" pitchFamily="2" charset="-79"/>
              </a:rPr>
              <a:t>» </a:t>
            </a:r>
            <a:r>
              <a:rPr lang="pt-BR" sz="1600" dirty="0">
                <a:solidFill>
                  <a:srgbClr val="242424"/>
                </a:solidFill>
                <a:latin typeface="+mj-lt"/>
                <a:cs typeface="Aharoni" panose="020B0604020202020204" pitchFamily="2" charset="-79"/>
              </a:rPr>
              <a:t>A altura da</a:t>
            </a:r>
            <a:r>
              <a:rPr lang="pt-BR" sz="1600" dirty="0">
                <a:solidFill>
                  <a:schemeClr val="tx2">
                    <a:lumMod val="10000"/>
                  </a:schemeClr>
                </a:solidFill>
                <a:latin typeface="+mj-lt"/>
                <a:cs typeface="Aharoni" panose="020B0604020202020204" pitchFamily="2" charset="-79"/>
              </a:rPr>
              <a:t> </a:t>
            </a:r>
            <a:r>
              <a:rPr lang="pt-BR" sz="1600" strike="noStrike" dirty="0">
                <a:solidFill>
                  <a:schemeClr val="tx2">
                    <a:lumMod val="10000"/>
                  </a:schemeClr>
                </a:solidFill>
                <a:latin typeface="+mj-lt"/>
                <a:cs typeface="Aharoni" panose="020B0604020202020204" pitchFamily="2" charset="-79"/>
              </a:rPr>
              <a:t>Torre Eiffel </a:t>
            </a:r>
            <a:r>
              <a:rPr lang="pt-BR" sz="1600" dirty="0">
                <a:solidFill>
                  <a:srgbClr val="242424"/>
                </a:solidFill>
                <a:latin typeface="+mj-lt"/>
                <a:cs typeface="Aharoni" panose="020B0604020202020204" pitchFamily="2" charset="-79"/>
              </a:rPr>
              <a:t>muda de acordo com a estação do ano, no verão ela ganha 15 centímetros e no inverno recua</a:t>
            </a:r>
          </a:p>
          <a:p>
            <a:pPr marL="114300" indent="0">
              <a:buNone/>
            </a:pPr>
            <a:r>
              <a:rPr lang="pt-BR" sz="1600" dirty="0">
                <a:solidFill>
                  <a:schemeClr val="tx2">
                    <a:lumMod val="10000"/>
                  </a:schemeClr>
                </a:solidFill>
                <a:effectLst/>
                <a:latin typeface="+mj-lt"/>
                <a:ea typeface="DengXian" panose="02010600030101010101" pitchFamily="2" charset="-122"/>
                <a:cs typeface="Aharoni" panose="020B0604020202020204" pitchFamily="2" charset="-79"/>
              </a:rPr>
              <a:t>» 1,5 milhão de visitantes em 2021, 6,2 milhões em 2019</a:t>
            </a:r>
            <a:endParaRPr lang="pt-BR" sz="1600" dirty="0">
              <a:latin typeface="+mj-lt"/>
              <a:cs typeface="Aharoni" panose="020B0604020202020204" pitchFamily="2" charset="-79"/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8BDF6C97-4108-8DE2-72F1-40C36A3587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5868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idx="1"/>
          </p:nvPr>
        </p:nvSpPr>
        <p:spPr>
          <a:xfrm>
            <a:off x="638175" y="709551"/>
            <a:ext cx="4486200" cy="884817"/>
          </a:xfrm>
        </p:spPr>
        <p:txBody>
          <a:bodyPr/>
          <a:lstStyle/>
          <a:p>
            <a:pPr marL="38100" indent="0">
              <a:buNone/>
            </a:pPr>
            <a:r>
              <a:rPr lang="pt-BR" i="0" dirty="0"/>
              <a:t>Ilha </a:t>
            </a:r>
            <a:r>
              <a:rPr lang="pt-BR" i="0" dirty="0" smtClean="0"/>
              <a:t>Solteira</a:t>
            </a:r>
          </a:p>
          <a:p>
            <a:pPr marL="38100" indent="0" algn="just" fontAlgn="base">
              <a:buNone/>
            </a:pPr>
            <a:endParaRPr lang="pt-BR" sz="1200" i="0" dirty="0"/>
          </a:p>
          <a:p>
            <a:pPr marL="38100" indent="0">
              <a:buNone/>
            </a:pP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</a:t>
            </a:fld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86613" y="1735494"/>
            <a:ext cx="4627983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pt-BR" dirty="0"/>
              <a:t>No Rio Paraná, localizada entre Ilha Solteira (SP) e </a:t>
            </a:r>
            <a:r>
              <a:rPr lang="pt-BR" dirty="0" err="1"/>
              <a:t>Selvíria</a:t>
            </a:r>
            <a:r>
              <a:rPr lang="pt-BR" dirty="0"/>
              <a:t> (MS);</a:t>
            </a: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pt-BR" dirty="0"/>
              <a:t>Início de </a:t>
            </a:r>
            <a:r>
              <a:rPr lang="pt-BR" dirty="0" smtClean="0"/>
              <a:t>obras: </a:t>
            </a:r>
            <a:r>
              <a:rPr lang="pt-BR" dirty="0"/>
              <a:t>1966 </a:t>
            </a:r>
            <a:r>
              <a:rPr lang="pt-BR" dirty="0" smtClean="0"/>
              <a:t>- 1974;</a:t>
            </a:r>
            <a:endParaRPr lang="pt-BR" dirty="0"/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pt-BR" dirty="0"/>
              <a:t>Potência instalada de 3.444MW;  20 unidades geradoras;</a:t>
            </a: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pt-BR" dirty="0" smtClean="0"/>
              <a:t>Área </a:t>
            </a:r>
            <a:r>
              <a:rPr lang="pt-BR" dirty="0"/>
              <a:t>do reservatório: 1.195 km²;</a:t>
            </a: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pt-BR" dirty="0"/>
              <a:t>Barragem com 5.605 m de comprimento</a:t>
            </a:r>
            <a:r>
              <a:rPr lang="pt-BR" dirty="0" smtClean="0"/>
              <a:t>;</a:t>
            </a: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pt-BR" dirty="0"/>
              <a:t>Para a </a:t>
            </a:r>
            <a:r>
              <a:rPr lang="pt-BR" b="1" dirty="0"/>
              <a:t>Usina Hidrelétrica de Ilha Solteira</a:t>
            </a:r>
            <a:r>
              <a:rPr lang="pt-BR" dirty="0"/>
              <a:t> funcionar foi preciso construir um imenso reservatório com 21 bilhões de m</a:t>
            </a:r>
            <a:r>
              <a:rPr lang="pt-BR" baseline="30000" dirty="0"/>
              <a:t>3</a:t>
            </a:r>
            <a:r>
              <a:rPr lang="pt-BR" dirty="0"/>
              <a:t> de água;</a:t>
            </a: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405" y="0"/>
            <a:ext cx="41785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71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</a:t>
            </a:fld>
            <a:endParaRPr lang="pt-BR"/>
          </a:p>
        </p:txBody>
      </p:sp>
      <p:pic>
        <p:nvPicPr>
          <p:cNvPr id="4" name="Picture 6" descr="https://lh5.googleusercontent.com/CW4B8gTfNB_Bf06aCfJAIS1oIdu2o_fxA-hPvmzO33jeOVkHhTg1PI2w_V7aLRwLzL-CZ_VvnB-6SadsdHDw3iuHXfwSBq2oiWvNNBn7OPnPr0_ZjBRLUxCgP3sxvv4UgYuX8_deeuyhHbsRAGELtZ_C__DF056NaldUuBmxTIcQwuU8s6eP5tYytimO6ZSqzSla54v1Y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1311" cy="250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6241"/>
            <a:ext cx="6241311" cy="263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56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idx="1"/>
          </p:nvPr>
        </p:nvSpPr>
        <p:spPr>
          <a:xfrm>
            <a:off x="0" y="0"/>
            <a:ext cx="4805621" cy="3730800"/>
          </a:xfrm>
        </p:spPr>
        <p:txBody>
          <a:bodyPr/>
          <a:lstStyle/>
          <a:p>
            <a:pPr marL="38100" indent="0">
              <a:buNone/>
            </a:pPr>
            <a:r>
              <a:rPr lang="pt-BR" sz="1600" i="0" dirty="0" smtClean="0"/>
              <a:t>      CARACTERÍSTICAS ESTRUTURAIS</a:t>
            </a:r>
          </a:p>
          <a:p>
            <a:pPr marL="38100" indent="0">
              <a:buNone/>
            </a:pPr>
            <a:endParaRPr lang="pt-BR" sz="1600" i="0" dirty="0" smtClean="0"/>
          </a:p>
          <a:p>
            <a:endParaRPr lang="pt-BR" sz="1600" i="0" dirty="0" smtClean="0"/>
          </a:p>
          <a:p>
            <a:endParaRPr lang="pt-BR" sz="1600" i="0" dirty="0"/>
          </a:p>
          <a:p>
            <a:endParaRPr lang="pt-BR" sz="1600" i="0" dirty="0" smtClean="0"/>
          </a:p>
          <a:p>
            <a:r>
              <a:rPr lang="pt-BR" sz="1600" i="0" dirty="0" smtClean="0"/>
              <a:t>Emprego </a:t>
            </a:r>
            <a:r>
              <a:rPr lang="pt-BR" sz="1600" i="0" dirty="0"/>
              <a:t>do concreto refrigerado com gelo em </a:t>
            </a:r>
            <a:r>
              <a:rPr lang="pt-BR" sz="1600" i="0" dirty="0" smtClean="0"/>
              <a:t>escamas;</a:t>
            </a:r>
          </a:p>
          <a:p>
            <a:r>
              <a:rPr lang="pt-BR" sz="1600" i="0" dirty="0" smtClean="0"/>
              <a:t>Devido a produção e colocação de concretos superiores a 120 000m³ foram adequados</a:t>
            </a:r>
            <a:r>
              <a:rPr lang="pt-BR" sz="1600" dirty="0" smtClean="0"/>
              <a:t> </a:t>
            </a:r>
            <a:r>
              <a:rPr lang="pt-BR" sz="1600" i="0" dirty="0" smtClean="0"/>
              <a:t>equipamentos;</a:t>
            </a:r>
          </a:p>
          <a:p>
            <a:r>
              <a:rPr lang="pt-BR" sz="1600" i="0" dirty="0" smtClean="0"/>
              <a:t>Guindastes portuários para lançamento de concreto;</a:t>
            </a:r>
            <a:endParaRPr lang="pt-BR" sz="1600" dirty="0" smtClean="0"/>
          </a:p>
          <a:p>
            <a:r>
              <a:rPr lang="pt-BR" sz="1600" i="0" dirty="0" smtClean="0"/>
              <a:t>Mais de 1 milhão de caçambas de concreto;</a:t>
            </a:r>
            <a:endParaRPr lang="pt-BR" sz="1600" dirty="0" smtClean="0"/>
          </a:p>
          <a:p>
            <a:r>
              <a:rPr lang="pt-BR" sz="1600" i="0" dirty="0" smtClean="0"/>
              <a:t>Vibradores de grande bitola (150 mm de diâmetro);</a:t>
            </a:r>
            <a:endParaRPr lang="pt-BR" sz="1600" dirty="0"/>
          </a:p>
          <a:p>
            <a:endParaRPr lang="pt-BR" sz="1600" dirty="0" smtClean="0"/>
          </a:p>
          <a:p>
            <a:endParaRPr lang="pt-BR" sz="1600" i="0" dirty="0" smtClean="0"/>
          </a:p>
          <a:p>
            <a:endParaRPr lang="pt-BR" sz="1600" i="0" dirty="0" smtClean="0"/>
          </a:p>
          <a:p>
            <a:endParaRPr lang="pt-BR" sz="1600" i="0" dirty="0" smtClean="0"/>
          </a:p>
          <a:p>
            <a:endParaRPr lang="pt-BR" sz="1600" i="0" dirty="0" smtClean="0"/>
          </a:p>
          <a:p>
            <a:endParaRPr lang="pt-BR" sz="1600" i="0" dirty="0" smtClean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079" y="0"/>
            <a:ext cx="42849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25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idx="1"/>
          </p:nvPr>
        </p:nvSpPr>
        <p:spPr>
          <a:xfrm>
            <a:off x="546582" y="-156340"/>
            <a:ext cx="6151930" cy="2591194"/>
          </a:xfrm>
        </p:spPr>
        <p:txBody>
          <a:bodyPr/>
          <a:lstStyle/>
          <a:p>
            <a:pPr marL="38100" indent="0">
              <a:buNone/>
            </a:pPr>
            <a:r>
              <a:rPr lang="pt-BR" dirty="0" smtClean="0"/>
              <a:t>Curiosidades</a:t>
            </a:r>
          </a:p>
          <a:p>
            <a:r>
              <a:rPr lang="pt-BR" sz="1400" i="0" dirty="0" smtClean="0"/>
              <a:t>A </a:t>
            </a:r>
            <a:r>
              <a:rPr lang="pt-BR" sz="1400" i="0" dirty="0"/>
              <a:t>população empregada chegou a 12.690 trabalhadores</a:t>
            </a:r>
            <a:r>
              <a:rPr lang="pt-BR" sz="1400" i="0" dirty="0" smtClean="0"/>
              <a:t>;</a:t>
            </a:r>
          </a:p>
          <a:p>
            <a:r>
              <a:rPr lang="pt-BR" sz="1400" i="0" dirty="0"/>
              <a:t>A cidade foi construída </a:t>
            </a:r>
            <a:r>
              <a:rPr lang="pt-BR" sz="1400" i="0" dirty="0" smtClean="0"/>
              <a:t>para o contingente </a:t>
            </a:r>
            <a:r>
              <a:rPr lang="pt-BR" sz="1400" i="0" dirty="0"/>
              <a:t>de mão-de-obra necessária à </a:t>
            </a:r>
            <a:r>
              <a:rPr lang="pt-BR" sz="1400" i="0" dirty="0" smtClean="0"/>
              <a:t>construção;</a:t>
            </a:r>
          </a:p>
          <a:p>
            <a:r>
              <a:rPr lang="pt-BR" sz="1400" i="0" dirty="0" smtClean="0"/>
              <a:t>As </a:t>
            </a:r>
            <a:r>
              <a:rPr lang="pt-BR" sz="1400" i="0" dirty="0"/>
              <a:t>obras </a:t>
            </a:r>
            <a:r>
              <a:rPr lang="pt-BR" sz="1400" i="0" dirty="0" smtClean="0"/>
              <a:t>terminaram </a:t>
            </a:r>
            <a:r>
              <a:rPr lang="pt-BR" sz="1400" i="0" dirty="0"/>
              <a:t>250 dias antes do cronograma </a:t>
            </a:r>
            <a:r>
              <a:rPr lang="pt-BR" sz="1400" i="0" dirty="0" smtClean="0"/>
              <a:t>previsto;</a:t>
            </a:r>
            <a:endParaRPr lang="pt-BR" sz="1400" i="0" dirty="0"/>
          </a:p>
          <a:p>
            <a:pPr fontAlgn="base"/>
            <a:r>
              <a:rPr lang="pt-BR" sz="1400" i="0" dirty="0"/>
              <a:t>Com a quantidade de concreto utilizada, poderiam ter sido construídos 1700 prédios de 35 andares cada um</a:t>
            </a:r>
            <a:r>
              <a:rPr lang="pt-BR" sz="1400" i="0" dirty="0" smtClean="0"/>
              <a:t>.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</a:t>
            </a:fld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92324"/>
            <a:ext cx="6230680" cy="255117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-1" y="887531"/>
            <a:ext cx="65922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 smtClean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529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4"/>
          <p:cNvSpPr txBox="1">
            <a:spLocks noGrp="1"/>
          </p:cNvSpPr>
          <p:nvPr>
            <p:ph type="ctrTitle"/>
          </p:nvPr>
        </p:nvSpPr>
        <p:spPr>
          <a:xfrm>
            <a:off x="4965100" y="1991825"/>
            <a:ext cx="37044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Torre Eiffel</a:t>
            </a:r>
            <a:endParaRPr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CEE602F2-D8D6-F39A-6FD3-B41F6E3F1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271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 txBox="1">
            <a:spLocks noGrp="1"/>
          </p:cNvSpPr>
          <p:nvPr>
            <p:ph type="title"/>
          </p:nvPr>
        </p:nvSpPr>
        <p:spPr>
          <a:xfrm>
            <a:off x="457200" y="563300"/>
            <a:ext cx="5301300" cy="7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Com 324 metro de altura </a:t>
            </a:r>
            <a:endParaRPr dirty="0"/>
          </a:p>
        </p:txBody>
      </p:sp>
      <p:sp>
        <p:nvSpPr>
          <p:cNvPr id="127" name="Google Shape;127;p15"/>
          <p:cNvSpPr txBox="1">
            <a:spLocks noGrp="1"/>
          </p:cNvSpPr>
          <p:nvPr>
            <p:ph type="body" idx="2"/>
          </p:nvPr>
        </p:nvSpPr>
        <p:spPr>
          <a:xfrm>
            <a:off x="2801725" y="1446225"/>
            <a:ext cx="2804400" cy="19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400" b="0" i="0" dirty="0">
                <a:solidFill>
                  <a:srgbClr val="212529"/>
                </a:solidFill>
                <a:effectLst/>
                <a:latin typeface="inter"/>
              </a:rPr>
              <a:t>O projeto da torre foi escolhido entre mais de cem concorrentes para ser o monumento que celebraria o centenário da Revolução Francesa, em 1889.</a:t>
            </a:r>
            <a:endParaRPr sz="1200" b="1" dirty="0">
              <a:solidFill>
                <a:srgbClr val="162D5A"/>
              </a:solidFill>
            </a:endParaRPr>
          </a:p>
        </p:txBody>
      </p:sp>
      <p:sp>
        <p:nvSpPr>
          <p:cNvPr id="128" name="Google Shape;128;p15"/>
          <p:cNvSpPr txBox="1">
            <a:spLocks noGrp="1"/>
          </p:cNvSpPr>
          <p:nvPr>
            <p:ph type="body" idx="2"/>
          </p:nvPr>
        </p:nvSpPr>
        <p:spPr>
          <a:xfrm>
            <a:off x="457200" y="4210725"/>
            <a:ext cx="5301300" cy="8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000" dirty="0">
              <a:solidFill>
                <a:schemeClr val="accent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accent4"/>
              </a:solidFill>
            </a:endParaRPr>
          </a:p>
        </p:txBody>
      </p:sp>
      <p:sp>
        <p:nvSpPr>
          <p:cNvPr id="129" name="Google Shape;129;p15"/>
          <p:cNvSpPr txBox="1">
            <a:spLocks noGrp="1"/>
          </p:cNvSpPr>
          <p:nvPr>
            <p:ph type="sldNum" idx="12"/>
          </p:nvPr>
        </p:nvSpPr>
        <p:spPr>
          <a:xfrm>
            <a:off x="56062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body" idx="1"/>
          </p:nvPr>
        </p:nvSpPr>
        <p:spPr>
          <a:xfrm>
            <a:off x="457200" y="1446225"/>
            <a:ext cx="2211300" cy="19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400" dirty="0">
                <a:solidFill>
                  <a:srgbClr val="212529"/>
                </a:solidFill>
                <a:latin typeface="+mj-lt"/>
              </a:rPr>
              <a:t>G</a:t>
            </a:r>
            <a:r>
              <a:rPr lang="pt-BR" sz="1400" b="0" i="0" dirty="0">
                <a:solidFill>
                  <a:srgbClr val="212529"/>
                </a:solidFill>
                <a:effectLst/>
                <a:latin typeface="+mj-lt"/>
              </a:rPr>
              <a:t>raças ao projeto do engenheiro civil </a:t>
            </a:r>
            <a:r>
              <a:rPr lang="pt-BR" sz="1400" b="1" i="0" u="sng" dirty="0">
                <a:solidFill>
                  <a:srgbClr val="212529"/>
                </a:solidFill>
                <a:effectLst/>
                <a:latin typeface="+mj-lt"/>
              </a:rPr>
              <a:t>Gustave Eiffel</a:t>
            </a:r>
            <a:r>
              <a:rPr lang="pt-BR" sz="1400" b="1" i="0" dirty="0">
                <a:solidFill>
                  <a:srgbClr val="212529"/>
                </a:solidFill>
                <a:effectLst/>
                <a:latin typeface="+mj-lt"/>
              </a:rPr>
              <a:t> </a:t>
            </a:r>
            <a:r>
              <a:rPr lang="pt-BR" sz="1400" b="0" i="0" dirty="0">
                <a:solidFill>
                  <a:srgbClr val="212529"/>
                </a:solidFill>
                <a:effectLst/>
                <a:latin typeface="+mj-lt"/>
              </a:rPr>
              <a:t>e sua equipe</a:t>
            </a:r>
            <a:endParaRPr sz="1200" dirty="0">
              <a:latin typeface="+mj-l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E6187894-1CFA-4E6A-065D-612F85FBDF9B}"/>
              </a:ext>
            </a:extLst>
          </p:cNvPr>
          <p:cNvSpPr txBox="1"/>
          <p:nvPr/>
        </p:nvSpPr>
        <p:spPr>
          <a:xfrm>
            <a:off x="515725" y="3841393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7A7A7A"/>
                </a:solidFill>
                <a:latin typeface="Corbel Light" panose="020B0303020204020204" pitchFamily="34" charset="0"/>
              </a:rPr>
              <a:t>F</a:t>
            </a:r>
            <a:r>
              <a:rPr lang="pt-BR" b="0" i="0" dirty="0">
                <a:solidFill>
                  <a:srgbClr val="7A7A7A"/>
                </a:solidFill>
                <a:effectLst/>
                <a:latin typeface="Corbel Light" panose="020B0303020204020204" pitchFamily="34" charset="0"/>
              </a:rPr>
              <a:t>oi a estrutura mais alta do mundo desde sua conclusão até 1930, perdeu o posto para o </a:t>
            </a:r>
            <a:r>
              <a:rPr lang="pt-BR" b="0" i="1" dirty="0">
                <a:solidFill>
                  <a:srgbClr val="7A7A7A"/>
                </a:solidFill>
                <a:effectLst/>
                <a:latin typeface="Corbel Light" panose="020B0303020204020204" pitchFamily="34" charset="0"/>
              </a:rPr>
              <a:t>Chrysler Building</a:t>
            </a:r>
            <a:r>
              <a:rPr lang="pt-BR" b="0" i="0" dirty="0">
                <a:solidFill>
                  <a:srgbClr val="7A7A7A"/>
                </a:solidFill>
                <a:effectLst/>
                <a:latin typeface="Corbel Light" panose="020B0303020204020204" pitchFamily="34" charset="0"/>
              </a:rPr>
              <a:t> , em Nova York,</a:t>
            </a:r>
            <a:r>
              <a:rPr lang="pt-BR" b="0" i="0" dirty="0">
                <a:solidFill>
                  <a:srgbClr val="202122"/>
                </a:solidFill>
                <a:effectLst/>
                <a:latin typeface="Corbel Light" panose="020B0303020204020204" pitchFamily="34" charset="0"/>
              </a:rPr>
              <a:t> localmente apelidada de "Dama de Ferro" </a:t>
            </a:r>
            <a:endParaRPr lang="pt-BR" dirty="0">
              <a:latin typeface="Corbel Light" panose="020B03030202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6"/>
          <p:cNvSpPr txBox="1">
            <a:spLocks noGrp="1"/>
          </p:cNvSpPr>
          <p:nvPr>
            <p:ph type="title" idx="4294967295"/>
          </p:nvPr>
        </p:nvSpPr>
        <p:spPr>
          <a:xfrm>
            <a:off x="224183" y="115933"/>
            <a:ext cx="5003400" cy="7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dirty="0">
                <a:solidFill>
                  <a:srgbClr val="16A3E0"/>
                </a:solidFill>
              </a:rPr>
              <a:t>A</a:t>
            </a:r>
            <a:r>
              <a:rPr lang="en" sz="4800" dirty="0">
                <a:solidFill>
                  <a:srgbClr val="16A3E0"/>
                </a:solidFill>
              </a:rPr>
              <a:t> obra</a:t>
            </a:r>
            <a:endParaRPr sz="4800" dirty="0">
              <a:solidFill>
                <a:srgbClr val="16A3E0"/>
              </a:solidFill>
            </a:endParaRPr>
          </a:p>
        </p:txBody>
      </p:sp>
      <p:sp>
        <p:nvSpPr>
          <p:cNvPr id="136" name="Google Shape;136;p16"/>
          <p:cNvSpPr txBox="1">
            <a:spLocks noGrp="1"/>
          </p:cNvSpPr>
          <p:nvPr>
            <p:ph type="body" idx="4294967295"/>
          </p:nvPr>
        </p:nvSpPr>
        <p:spPr>
          <a:xfrm>
            <a:off x="133955" y="796343"/>
            <a:ext cx="4954239" cy="41886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F</a:t>
            </a:r>
            <a:r>
              <a:rPr lang="pt-BR" sz="1600" i="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</a:rPr>
              <a:t>undações começou em 28 de janeiro de 1887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tx2">
                    <a:lumMod val="10000"/>
                  </a:schemeClr>
                </a:solidFill>
                <a:latin typeface="+mn-lt"/>
                <a:ea typeface="DengXian" panose="02010600030101010101" pitchFamily="2" charset="-122"/>
              </a:rPr>
              <a:t>»</a:t>
            </a:r>
            <a:r>
              <a:rPr lang="pt-BR" sz="1600" i="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</a:rPr>
              <a:t> As pernas leste e sul cada uma foi apoiada em quatro lajes de concreto de 2 m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tx2">
                    <a:lumMod val="10000"/>
                  </a:schemeClr>
                </a:solidFill>
                <a:latin typeface="+mn-lt"/>
                <a:ea typeface="DengXian" panose="02010600030101010101" pitchFamily="2" charset="-122"/>
              </a:rPr>
              <a:t>»</a:t>
            </a:r>
            <a:r>
              <a:rPr lang="pt-BR" sz="1600" i="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</a:rPr>
              <a:t> Os trechos oeste e norte por conta de um rio cada laje precisava de duas estacas instaladas usando caixotões de ar comprimido de 15m de comprimento e 6m de diâmetro a uma profundidade de 22m para </a:t>
            </a:r>
            <a:r>
              <a:rPr lang="pt-BR" sz="1600" i="0" dirty="0" err="1">
                <a:solidFill>
                  <a:schemeClr val="tx2">
                    <a:lumMod val="10000"/>
                  </a:schemeClr>
                </a:solidFill>
                <a:effectLst/>
                <a:latin typeface="+mn-lt"/>
              </a:rPr>
              <a:t>suporatar</a:t>
            </a:r>
            <a:r>
              <a:rPr lang="pt-BR" sz="1600" i="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</a:rPr>
              <a:t> as lajes que tinham 6m de espessura.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» Cada sapata da torre foi ancorada à pedra por um par de parafusos de 10 cm de diâmetro e 7,5 m de comprimento.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tx2">
                    <a:lumMod val="10000"/>
                  </a:schemeClr>
                </a:solidFill>
                <a:latin typeface="+mn-lt"/>
                <a:ea typeface="DengXian" panose="02010600030101010101" pitchFamily="2" charset="-122"/>
              </a:rPr>
              <a:t>»5 meses para conclusão da fundação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tx2">
                    <a:lumMod val="10000"/>
                  </a:schemeClr>
                </a:solidFill>
                <a:latin typeface="+mn-lt"/>
                <a:ea typeface="DengXian" panose="02010600030101010101" pitchFamily="2" charset="-122"/>
              </a:rPr>
              <a:t>»300 funcionários foram envolvidos </a:t>
            </a:r>
            <a:endParaRPr sz="1600" dirty="0">
              <a:solidFill>
                <a:schemeClr val="tx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138" name="Google Shape;138;p16"/>
          <p:cNvSpPr txBox="1">
            <a:spLocks noGrp="1"/>
          </p:cNvSpPr>
          <p:nvPr>
            <p:ph type="sldNum" idx="12"/>
          </p:nvPr>
        </p:nvSpPr>
        <p:spPr>
          <a:xfrm>
            <a:off x="75658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1032" name="Picture 8" descr="A Construção da Torre Eiffel - Nostalgiarama">
            <a:extLst>
              <a:ext uri="{FF2B5EF4-FFF2-40B4-BE49-F238E27FC236}">
                <a16:creationId xmlns:a16="http://schemas.microsoft.com/office/drawing/2014/main" xmlns="" id="{A08A06F8-3CBB-ADE4-5EA5-472C26155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032" y="0"/>
            <a:ext cx="339212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Transition headline</a:t>
            </a:r>
            <a:endParaRPr/>
          </a:p>
        </p:txBody>
      </p:sp>
      <p:sp>
        <p:nvSpPr>
          <p:cNvPr id="146" name="Google Shape;146;p17"/>
          <p:cNvSpPr txBox="1"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45" name="Google Shape;145;p17"/>
          <p:cNvSpPr/>
          <p:nvPr/>
        </p:nvSpPr>
        <p:spPr>
          <a:xfrm>
            <a:off x="709450" y="2151150"/>
            <a:ext cx="548299" cy="8412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gradFill>
                  <a:gsLst>
                    <a:gs pos="0">
                      <a:srgbClr val="75DDFF"/>
                    </a:gs>
                    <a:gs pos="100000">
                      <a:srgbClr val="09B1E9"/>
                    </a:gs>
                  </a:gsLst>
                  <a:lin ang="5400012" scaled="0"/>
                </a:gradFill>
                <a:latin typeface="Droid Serif"/>
              </a:rPr>
              <a:t>1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961BB359-E1E2-8151-2CCD-AF4E2FE24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600" y="0"/>
            <a:ext cx="4653400" cy="5143500"/>
          </a:xfrm>
          <a:prstGeom prst="rect">
            <a:avLst/>
          </a:prstGeom>
        </p:spPr>
      </p:pic>
      <p:pic>
        <p:nvPicPr>
          <p:cNvPr id="3074" name="Picture 2" descr="When did the Eiffel Tower open to the public and who was Gustave Eiffel –  the 'magician of iron'? | The Independent | The Independent">
            <a:extLst>
              <a:ext uri="{FF2B5EF4-FFF2-40B4-BE49-F238E27FC236}">
                <a16:creationId xmlns:a16="http://schemas.microsoft.com/office/drawing/2014/main" xmlns="" id="{8B74B149-364C-AEE6-49F0-AADD19DF9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1755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Nestor template">
  <a:themeElements>
    <a:clrScheme name="Custom 347">
      <a:dk1>
        <a:srgbClr val="162D5A"/>
      </a:dk1>
      <a:lt1>
        <a:srgbClr val="FFFFFF"/>
      </a:lt1>
      <a:dk2>
        <a:srgbClr val="5E626B"/>
      </a:dk2>
      <a:lt2>
        <a:srgbClr val="EDEEF1"/>
      </a:lt2>
      <a:accent1>
        <a:srgbClr val="A7EA52"/>
      </a:accent1>
      <a:accent2>
        <a:srgbClr val="33CCCC"/>
      </a:accent2>
      <a:accent3>
        <a:srgbClr val="33CCFF"/>
      </a:accent3>
      <a:accent4>
        <a:srgbClr val="16A3E0"/>
      </a:accent4>
      <a:accent5>
        <a:srgbClr val="162D5A"/>
      </a:accent5>
      <a:accent6>
        <a:srgbClr val="F14124"/>
      </a:accent6>
      <a:hlink>
        <a:srgbClr val="16A3E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463</Words>
  <Application>Microsoft Office PowerPoint</Application>
  <PresentationFormat>Apresentação na tela (16:9)</PresentationFormat>
  <Paragraphs>69</Paragraphs>
  <Slides>14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7" baseType="lpstr">
      <vt:lpstr>Arial</vt:lpstr>
      <vt:lpstr>DengXian</vt:lpstr>
      <vt:lpstr>Aharoni</vt:lpstr>
      <vt:lpstr>Times New Roman</vt:lpstr>
      <vt:lpstr>Wingdings</vt:lpstr>
      <vt:lpstr>Barlow</vt:lpstr>
      <vt:lpstr>Calibri</vt:lpstr>
      <vt:lpstr>Droid Serif</vt:lpstr>
      <vt:lpstr>Pontano Sans</vt:lpstr>
      <vt:lpstr>Corbel Light</vt:lpstr>
      <vt:lpstr>UOLText</vt:lpstr>
      <vt:lpstr>inter</vt:lpstr>
      <vt:lpstr>Nestor template</vt:lpstr>
      <vt:lpstr>Ilha Solteira &amp; Torre Eiffel</vt:lpstr>
      <vt:lpstr>Apresentação do PowerPoint</vt:lpstr>
      <vt:lpstr>Apresentação do PowerPoint</vt:lpstr>
      <vt:lpstr>Apresentação do PowerPoint</vt:lpstr>
      <vt:lpstr>Apresentação do PowerPoint</vt:lpstr>
      <vt:lpstr>Torre Eiffel</vt:lpstr>
      <vt:lpstr>Com 324 metro de altura </vt:lpstr>
      <vt:lpstr>A obra</vt:lpstr>
      <vt:lpstr>Transition headline</vt:lpstr>
      <vt:lpstr>Apresentação do PowerPoint</vt:lpstr>
      <vt:lpstr>Apresentação do PowerPoint</vt:lpstr>
      <vt:lpstr>As reformas da Torre Eiffel </vt:lpstr>
      <vt:lpstr>Torre Eiffel ainda contará com sistema de captação de água da chuva</vt:lpstr>
      <vt:lpstr>Curiosidades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Torre Eiffel</dc:title>
  <dc:creator>Caio Henrique</dc:creator>
  <cp:lastModifiedBy>Luiz Paulo I. Martins</cp:lastModifiedBy>
  <cp:revision>12</cp:revision>
  <dcterms:modified xsi:type="dcterms:W3CDTF">2022-11-19T23:32:33Z</dcterms:modified>
</cp:coreProperties>
</file>